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76" r:id="rId3"/>
    <p:sldId id="281" r:id="rId4"/>
    <p:sldId id="265" r:id="rId5"/>
    <p:sldId id="283" r:id="rId6"/>
    <p:sldId id="258" r:id="rId7"/>
    <p:sldId id="284" r:id="rId8"/>
    <p:sldId id="270" r:id="rId9"/>
    <p:sldId id="285" r:id="rId10"/>
    <p:sldId id="267" r:id="rId11"/>
    <p:sldId id="266" r:id="rId12"/>
    <p:sldId id="287" r:id="rId13"/>
    <p:sldId id="269" r:id="rId14"/>
    <p:sldId id="288" r:id="rId15"/>
    <p:sldId id="274" r:id="rId16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31" autoAdjust="0"/>
    <p:restoredTop sz="94660"/>
  </p:normalViewPr>
  <p:slideViewPr>
    <p:cSldViewPr snapToGrid="0">
      <p:cViewPr>
        <p:scale>
          <a:sx n="75" d="100"/>
          <a:sy n="75" d="100"/>
        </p:scale>
        <p:origin x="-32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C99FB-BF90-4A07-9E52-DE8482890EA7}" type="datetimeFigureOut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A0821-A9F5-45C2-9D0E-1357E8D6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100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BC8B-8F48-429F-B888-6D72BA07FBF6}" type="datetimeFigureOut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1387-1B86-4086-A3EA-96D1597F2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88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BC8B-8F48-429F-B888-6D72BA07FBF6}" type="datetimeFigureOut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1387-1B86-4086-A3EA-96D1597F2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5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BC8B-8F48-429F-B888-6D72BA07FBF6}" type="datetimeFigureOut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1387-1B86-4086-A3EA-96D1597F2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6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BC8B-8F48-429F-B888-6D72BA07FBF6}" type="datetimeFigureOut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1387-1B86-4086-A3EA-96D1597F2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87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BC8B-8F48-429F-B888-6D72BA07FBF6}" type="datetimeFigureOut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1387-1B86-4086-A3EA-96D1597F2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55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BC8B-8F48-429F-B888-6D72BA07FBF6}" type="datetimeFigureOut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1387-1B86-4086-A3EA-96D1597F2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74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BC8B-8F48-429F-B888-6D72BA07FBF6}" type="datetimeFigureOut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1387-1B86-4086-A3EA-96D1597F2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73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BC8B-8F48-429F-B888-6D72BA07FBF6}" type="datetimeFigureOut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1387-1B86-4086-A3EA-96D1597F2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35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BC8B-8F48-429F-B888-6D72BA07FBF6}" type="datetimeFigureOut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1387-1B86-4086-A3EA-96D1597F2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00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BC8B-8F48-429F-B888-6D72BA07FBF6}" type="datetimeFigureOut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1387-1B86-4086-A3EA-96D1597F2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267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BC8B-8F48-429F-B888-6D72BA07FBF6}" type="datetimeFigureOut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1387-1B86-4086-A3EA-96D1597F2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14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1BC8B-8F48-429F-B888-6D72BA07FBF6}" type="datetimeFigureOut">
              <a:rPr kumimoji="1" lang="ja-JP" altLang="en-US" smtClean="0"/>
              <a:t>2014/5/29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1387-1B86-4086-A3EA-96D1597F2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95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地図帳を使って楽しく学ぶ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sz="6600" dirty="0" smtClean="0"/>
              <a:t>「日本の諸地域」</a:t>
            </a:r>
            <a:endParaRPr lang="en-US" altLang="ja-JP" dirty="0" smtClean="0"/>
          </a:p>
          <a:p>
            <a:endParaRPr kumimoji="1" lang="en-US" altLang="ja-JP" sz="6600" dirty="0" smtClean="0"/>
          </a:p>
        </p:txBody>
      </p:sp>
    </p:spTree>
    <p:extLst>
      <p:ext uri="{BB962C8B-B14F-4D97-AF65-F5344CB8AC3E}">
        <p14:creationId xmlns:p14="http://schemas.microsoft.com/office/powerpoint/2010/main" val="1456834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685800" y="154453"/>
            <a:ext cx="10096499" cy="893732"/>
          </a:xfrm>
        </p:spPr>
        <p:txBody>
          <a:bodyPr>
            <a:normAutofit fontScale="90000"/>
          </a:bodyPr>
          <a:lstStyle/>
          <a:p>
            <a:r>
              <a:rPr lang="ja-JP" altLang="en-US" b="1" dirty="0" smtClean="0"/>
              <a:t>　　「中部地方」　</a:t>
            </a:r>
            <a:r>
              <a:rPr lang="ja-JP" altLang="en-US" sz="4000" b="1" dirty="0" smtClean="0"/>
              <a:t>・・・</a:t>
            </a:r>
            <a:r>
              <a:rPr lang="ja-JP" altLang="en-US" sz="3100" b="1" dirty="0" smtClean="0"/>
              <a:t>産業</a:t>
            </a:r>
            <a:r>
              <a:rPr lang="ja-JP" altLang="en-US" sz="3100" b="1" dirty="0"/>
              <a:t>の視点を中心に</a:t>
            </a:r>
            <a:r>
              <a:rPr lang="ja-JP" altLang="en-US" sz="3100" b="1" dirty="0" smtClean="0"/>
              <a:t>したイメージ図</a:t>
            </a:r>
            <a:r>
              <a:rPr lang="ja-JP" altLang="en-US" sz="2400" b="1" dirty="0"/>
              <a:t>　</a:t>
            </a:r>
            <a:r>
              <a:rPr lang="en-US" altLang="ja-JP" sz="2400" b="1" dirty="0"/>
              <a:t/>
            </a:r>
            <a:br>
              <a:rPr lang="en-US" altLang="ja-JP" sz="2400" b="1" dirty="0"/>
            </a:br>
            <a:r>
              <a:rPr lang="ja-JP" altLang="en-US" sz="2800" b="1" dirty="0"/>
              <a:t>　</a:t>
            </a:r>
            <a:endParaRPr kumimoji="1" lang="ja-JP" altLang="en-US" b="1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2207569" y="908720"/>
            <a:ext cx="8065145" cy="532859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 bwMode="auto">
          <a:xfrm>
            <a:off x="5472913" y="3495738"/>
            <a:ext cx="1906478" cy="55436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800" b="1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水力発電所</a:t>
            </a:r>
          </a:p>
        </p:txBody>
      </p:sp>
      <p:sp>
        <p:nvSpPr>
          <p:cNvPr id="8" name="角丸四角形 7"/>
          <p:cNvSpPr/>
          <p:nvPr/>
        </p:nvSpPr>
        <p:spPr bwMode="auto">
          <a:xfrm>
            <a:off x="3359697" y="3527510"/>
            <a:ext cx="1879211" cy="603628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800" b="1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火力発電所</a:t>
            </a:r>
            <a:endParaRPr kumimoji="0" lang="ja-JP" altLang="en-US" sz="3200" b="1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9" name="円/楕円 8"/>
          <p:cNvSpPr/>
          <p:nvPr/>
        </p:nvSpPr>
        <p:spPr bwMode="auto">
          <a:xfrm>
            <a:off x="6834005" y="4140110"/>
            <a:ext cx="1326596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大井川</a:t>
            </a:r>
            <a:endParaRPr kumimoji="0" lang="ja-JP" altLang="en-US" sz="2400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0" name="円/楕円 9"/>
          <p:cNvSpPr/>
          <p:nvPr/>
        </p:nvSpPr>
        <p:spPr bwMode="auto">
          <a:xfrm>
            <a:off x="7860136" y="3649196"/>
            <a:ext cx="1228793" cy="4537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黒部挟谷</a:t>
            </a:r>
            <a:endParaRPr kumimoji="0" lang="ja-JP" altLang="en-US" sz="2400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cxnSp>
        <p:nvCxnSpPr>
          <p:cNvPr id="13" name="直線コネクタ 12"/>
          <p:cNvCxnSpPr>
            <a:stCxn id="7" idx="3"/>
          </p:cNvCxnSpPr>
          <p:nvPr/>
        </p:nvCxnSpPr>
        <p:spPr bwMode="auto">
          <a:xfrm>
            <a:off x="7379391" y="3772918"/>
            <a:ext cx="55810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線コネクタ 14"/>
          <p:cNvCxnSpPr/>
          <p:nvPr/>
        </p:nvCxnSpPr>
        <p:spPr bwMode="auto">
          <a:xfrm>
            <a:off x="7378003" y="3839687"/>
            <a:ext cx="230724" cy="2876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雲形吹き出し 15"/>
          <p:cNvSpPr/>
          <p:nvPr/>
        </p:nvSpPr>
        <p:spPr bwMode="auto">
          <a:xfrm>
            <a:off x="8872080" y="945751"/>
            <a:ext cx="1237763" cy="1797998"/>
          </a:xfrm>
          <a:prstGeom prst="cloudCallout">
            <a:avLst>
              <a:gd name="adj1" fmla="val 62951"/>
              <a:gd name="adj2" fmla="val 60008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z="2400" b="1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z="2400" b="1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b="1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山</a:t>
            </a:r>
            <a:endParaRPr kumimoji="0" lang="en-US" altLang="ja-JP" sz="2400" b="1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b="1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が</a:t>
            </a:r>
            <a:endParaRPr kumimoji="0" lang="en-US" altLang="ja-JP" sz="2400" b="1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b="1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ち</a:t>
            </a:r>
            <a:endParaRPr kumimoji="0" lang="en-US" altLang="ja-JP" sz="2400" b="1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z="2400" b="1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2400" b="1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7" name="上矢印 16"/>
          <p:cNvSpPr/>
          <p:nvPr/>
        </p:nvSpPr>
        <p:spPr bwMode="auto">
          <a:xfrm>
            <a:off x="6360521" y="3007482"/>
            <a:ext cx="484632" cy="437607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240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6096000" y="2276872"/>
            <a:ext cx="1944216" cy="72563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rgbClr val="FF0000"/>
                </a:solidFill>
              </a:rPr>
              <a:t>富山県</a:t>
            </a:r>
            <a:endParaRPr kumimoji="0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円/楕円 18"/>
          <p:cNvSpPr/>
          <p:nvPr/>
        </p:nvSpPr>
        <p:spPr bwMode="auto">
          <a:xfrm>
            <a:off x="5551148" y="1706363"/>
            <a:ext cx="936105" cy="6069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/>
              <a:t>アルミ</a:t>
            </a:r>
            <a:endParaRPr kumimoji="0" lang="ja-JP" altLang="en-US" sz="2400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21" name="円/楕円 20"/>
          <p:cNvSpPr/>
          <p:nvPr/>
        </p:nvSpPr>
        <p:spPr bwMode="auto">
          <a:xfrm>
            <a:off x="6593838" y="1742835"/>
            <a:ext cx="839282" cy="5705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銅製品</a:t>
            </a:r>
            <a:endParaRPr kumimoji="0" lang="ja-JP" altLang="en-US" sz="2400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22" name="円/楕円 21"/>
          <p:cNvSpPr/>
          <p:nvPr/>
        </p:nvSpPr>
        <p:spPr bwMode="auto">
          <a:xfrm>
            <a:off x="7595033" y="1734033"/>
            <a:ext cx="1040180" cy="5313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機械部品</a:t>
            </a:r>
            <a:endParaRPr kumimoji="0" lang="ja-JP" altLang="en-US" sz="2400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23" name="下矢印 22"/>
          <p:cNvSpPr/>
          <p:nvPr/>
        </p:nvSpPr>
        <p:spPr bwMode="auto">
          <a:xfrm>
            <a:off x="6209550" y="4205063"/>
            <a:ext cx="484632" cy="4939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240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6240141" y="4773018"/>
            <a:ext cx="1921459" cy="67220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b="1" dirty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静岡県</a:t>
            </a:r>
          </a:p>
        </p:txBody>
      </p:sp>
      <p:sp>
        <p:nvSpPr>
          <p:cNvPr id="25" name="円/楕円 24"/>
          <p:cNvSpPr/>
          <p:nvPr/>
        </p:nvSpPr>
        <p:spPr bwMode="auto">
          <a:xfrm>
            <a:off x="4900639" y="4952408"/>
            <a:ext cx="1451526" cy="48112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自動車</a:t>
            </a:r>
            <a:endParaRPr kumimoji="0" lang="ja-JP" altLang="en-US" sz="2400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26" name="円/楕円 25"/>
          <p:cNvSpPr/>
          <p:nvPr/>
        </p:nvSpPr>
        <p:spPr bwMode="auto">
          <a:xfrm>
            <a:off x="6593838" y="5441844"/>
            <a:ext cx="1446378" cy="48344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自動車部品</a:t>
            </a:r>
            <a:endParaRPr kumimoji="0" lang="ja-JP" altLang="en-US" sz="2400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cxnSp>
        <p:nvCxnSpPr>
          <p:cNvPr id="37" name="直線矢印コネクタ 36"/>
          <p:cNvCxnSpPr/>
          <p:nvPr/>
        </p:nvCxnSpPr>
        <p:spPr bwMode="auto">
          <a:xfrm flipV="1">
            <a:off x="4727849" y="2313344"/>
            <a:ext cx="823299" cy="11932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雲形吹き出し 38"/>
          <p:cNvSpPr/>
          <p:nvPr/>
        </p:nvSpPr>
        <p:spPr bwMode="auto">
          <a:xfrm>
            <a:off x="3549645" y="1124745"/>
            <a:ext cx="1474333" cy="1877765"/>
          </a:xfrm>
          <a:prstGeom prst="cloudCallout">
            <a:avLst>
              <a:gd name="adj1" fmla="val -104617"/>
              <a:gd name="adj2" fmla="val -475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b="1" dirty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電気を</a:t>
            </a:r>
            <a:endParaRPr kumimoji="0" lang="en-US" altLang="ja-JP" sz="2400" b="1" dirty="0">
              <a:solidFill>
                <a:srgbClr val="FF0000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b="1" dirty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たくさん</a:t>
            </a:r>
            <a:endParaRPr kumimoji="0" lang="en-US" altLang="ja-JP" sz="2400" b="1" dirty="0">
              <a:solidFill>
                <a:srgbClr val="FF0000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b="1" dirty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使う工業</a:t>
            </a:r>
          </a:p>
        </p:txBody>
      </p:sp>
      <p:sp>
        <p:nvSpPr>
          <p:cNvPr id="40" name="下矢印 39"/>
          <p:cNvSpPr/>
          <p:nvPr/>
        </p:nvSpPr>
        <p:spPr bwMode="auto">
          <a:xfrm>
            <a:off x="4080049" y="4204534"/>
            <a:ext cx="484632" cy="49335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2400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 bwMode="auto">
          <a:xfrm>
            <a:off x="3359697" y="4781270"/>
            <a:ext cx="1667367" cy="66395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b="1" dirty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愛知県</a:t>
            </a:r>
          </a:p>
        </p:txBody>
      </p:sp>
      <p:sp>
        <p:nvSpPr>
          <p:cNvPr id="42" name="円/楕円 41"/>
          <p:cNvSpPr/>
          <p:nvPr/>
        </p:nvSpPr>
        <p:spPr bwMode="auto">
          <a:xfrm>
            <a:off x="3379142" y="5405840"/>
            <a:ext cx="914400" cy="4669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機械</a:t>
            </a:r>
            <a:endParaRPr kumimoji="0" lang="ja-JP" altLang="en-US" sz="2400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43" name="円/楕円 42"/>
          <p:cNvSpPr/>
          <p:nvPr/>
        </p:nvSpPr>
        <p:spPr bwMode="auto">
          <a:xfrm>
            <a:off x="4453771" y="5441844"/>
            <a:ext cx="914400" cy="43095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化学</a:t>
            </a:r>
          </a:p>
        </p:txBody>
      </p:sp>
      <p:sp>
        <p:nvSpPr>
          <p:cNvPr id="45" name="雲形吹き出し 44"/>
          <p:cNvSpPr/>
          <p:nvPr/>
        </p:nvSpPr>
        <p:spPr bwMode="auto">
          <a:xfrm>
            <a:off x="2007317" y="1802452"/>
            <a:ext cx="959876" cy="4578876"/>
          </a:xfrm>
          <a:prstGeom prst="cloudCallout">
            <a:avLst>
              <a:gd name="adj1" fmla="val -92470"/>
              <a:gd name="adj2" fmla="val 22065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/>
              <a:t>輸</a:t>
            </a:r>
            <a:endParaRPr lang="en-US" altLang="ja-JP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/>
              <a:t>出</a:t>
            </a:r>
            <a:endParaRPr lang="en-US" altLang="ja-JP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/>
              <a:t>入</a:t>
            </a:r>
            <a:endParaRPr lang="en-US" altLang="ja-JP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/>
              <a:t>に</a:t>
            </a:r>
            <a:endParaRPr lang="en-US" altLang="ja-JP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/>
              <a:t>便</a:t>
            </a:r>
            <a:endParaRPr lang="en-US" altLang="ja-JP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/>
              <a:t>利</a:t>
            </a:r>
            <a:endParaRPr lang="en-US" altLang="ja-JP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/>
              <a:t>な</a:t>
            </a:r>
            <a:endParaRPr lang="en-US" altLang="ja-JP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/>
              <a:t>臨</a:t>
            </a:r>
            <a:endParaRPr lang="en-US" altLang="ja-JP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/>
              <a:t>海</a:t>
            </a:r>
            <a:endParaRPr lang="en-US" altLang="ja-JP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b="1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部</a:t>
            </a:r>
          </a:p>
        </p:txBody>
      </p:sp>
      <p:sp>
        <p:nvSpPr>
          <p:cNvPr id="46" name="額縁 45"/>
          <p:cNvSpPr/>
          <p:nvPr/>
        </p:nvSpPr>
        <p:spPr bwMode="auto">
          <a:xfrm>
            <a:off x="3549645" y="6114051"/>
            <a:ext cx="4611955" cy="497079"/>
          </a:xfrm>
          <a:prstGeom prst="bevel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kumimoji="0" lang="ja-JP" altLang="en-US" sz="2400" dirty="0">
                <a:solidFill>
                  <a:schemeClr val="bg1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輸送機械工業がさかんな東海</a:t>
            </a:r>
          </a:p>
        </p:txBody>
      </p:sp>
      <p:sp>
        <p:nvSpPr>
          <p:cNvPr id="2" name="額縁 1"/>
          <p:cNvSpPr/>
          <p:nvPr/>
        </p:nvSpPr>
        <p:spPr bwMode="auto">
          <a:xfrm>
            <a:off x="9740459" y="3313442"/>
            <a:ext cx="620342" cy="3456383"/>
          </a:xfrm>
          <a:prstGeom prst="bevel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>
                <a:solidFill>
                  <a:schemeClr val="bg1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変</a:t>
            </a:r>
            <a:endParaRPr kumimoji="0" lang="en-US" altLang="ja-JP" sz="2400" dirty="0">
              <a:solidFill>
                <a:schemeClr val="bg1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>
                <a:solidFill>
                  <a:schemeClr val="bg1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化</a:t>
            </a:r>
            <a:endParaRPr kumimoji="0" lang="en-US" altLang="ja-JP" sz="2400" dirty="0">
              <a:solidFill>
                <a:schemeClr val="bg1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chemeClr val="bg1"/>
                </a:solidFill>
              </a:rPr>
              <a:t>す</a:t>
            </a:r>
            <a:endParaRPr lang="en-US" altLang="ja-JP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chemeClr val="bg1"/>
                </a:solidFill>
              </a:rPr>
              <a:t>る</a:t>
            </a:r>
            <a:endParaRPr lang="en-US" altLang="ja-JP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>
                <a:solidFill>
                  <a:schemeClr val="bg1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中</a:t>
            </a:r>
            <a:endParaRPr kumimoji="0" lang="en-US" altLang="ja-JP" sz="2400" dirty="0">
              <a:solidFill>
                <a:schemeClr val="bg1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>
                <a:solidFill>
                  <a:schemeClr val="bg1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央</a:t>
            </a:r>
            <a:endParaRPr kumimoji="0" lang="en-US" altLang="ja-JP" sz="2400" dirty="0">
              <a:solidFill>
                <a:schemeClr val="bg1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>
                <a:solidFill>
                  <a:schemeClr val="bg1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高</a:t>
            </a:r>
            <a:endParaRPr kumimoji="0" lang="en-US" altLang="ja-JP" sz="2400" dirty="0">
              <a:solidFill>
                <a:schemeClr val="bg1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>
                <a:solidFill>
                  <a:schemeClr val="bg1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地</a:t>
            </a:r>
            <a:endParaRPr kumimoji="0" lang="en-US" altLang="ja-JP" sz="2400" dirty="0">
              <a:solidFill>
                <a:schemeClr val="bg1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8324625" y="4401813"/>
            <a:ext cx="1041846" cy="507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井川ダム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8146304" y="24960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黒部ダム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8337774" y="5226365"/>
            <a:ext cx="1240362" cy="658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大井川鉄道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 flipH="1" flipV="1">
            <a:off x="8595194" y="3486669"/>
            <a:ext cx="8310" cy="9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9" idx="6"/>
            <a:endCxn id="20" idx="2"/>
          </p:cNvCxnSpPr>
          <p:nvPr/>
        </p:nvCxnSpPr>
        <p:spPr>
          <a:xfrm>
            <a:off x="8160601" y="4356134"/>
            <a:ext cx="164024" cy="299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>
            <a:stCxn id="20" idx="4"/>
            <a:endCxn id="32" idx="0"/>
          </p:cNvCxnSpPr>
          <p:nvPr/>
        </p:nvCxnSpPr>
        <p:spPr>
          <a:xfrm>
            <a:off x="8845548" y="4909591"/>
            <a:ext cx="112407" cy="316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31" idx="4"/>
          </p:cNvCxnSpPr>
          <p:nvPr/>
        </p:nvCxnSpPr>
        <p:spPr>
          <a:xfrm>
            <a:off x="8603504" y="3410448"/>
            <a:ext cx="142651" cy="314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額縁 61"/>
          <p:cNvSpPr/>
          <p:nvPr/>
        </p:nvSpPr>
        <p:spPr bwMode="auto">
          <a:xfrm>
            <a:off x="814699" y="1921004"/>
            <a:ext cx="620342" cy="3456383"/>
          </a:xfrm>
          <a:prstGeom prst="bevel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smtClean="0">
                <a:solidFill>
                  <a:schemeClr val="bg1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中</a:t>
            </a:r>
            <a:endParaRPr kumimoji="0" lang="en-US" altLang="ja-JP" sz="2400" dirty="0" smtClean="0">
              <a:solidFill>
                <a:schemeClr val="bg1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 smtClean="0">
                <a:solidFill>
                  <a:schemeClr val="bg1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京</a:t>
            </a:r>
            <a:endParaRPr kumimoji="0" lang="en-US" altLang="ja-JP" sz="2400" dirty="0" smtClean="0">
              <a:solidFill>
                <a:schemeClr val="bg1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 smtClean="0">
                <a:solidFill>
                  <a:schemeClr val="bg1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工</a:t>
            </a:r>
            <a:endParaRPr kumimoji="0" lang="en-US" altLang="ja-JP" sz="2400" dirty="0" smtClean="0">
              <a:solidFill>
                <a:schemeClr val="bg1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 smtClean="0">
                <a:solidFill>
                  <a:schemeClr val="bg1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業</a:t>
            </a:r>
            <a:endParaRPr kumimoji="0" lang="en-US" altLang="ja-JP" sz="2400" dirty="0" smtClean="0">
              <a:solidFill>
                <a:schemeClr val="bg1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 smtClean="0">
                <a:solidFill>
                  <a:schemeClr val="bg1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地</a:t>
            </a:r>
            <a:endParaRPr kumimoji="0" lang="en-US" altLang="ja-JP" sz="2400" dirty="0" smtClean="0">
              <a:solidFill>
                <a:schemeClr val="bg1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 smtClean="0">
                <a:solidFill>
                  <a:schemeClr val="bg1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帯</a:t>
            </a:r>
            <a:endParaRPr kumimoji="0" lang="en-US" altLang="ja-JP" sz="2400" dirty="0" smtClean="0">
              <a:solidFill>
                <a:schemeClr val="bg1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z="2400" dirty="0">
              <a:solidFill>
                <a:schemeClr val="bg1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1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「関東地方」　　</a:t>
            </a:r>
            <a:r>
              <a:rPr kumimoji="1" lang="ja-JP" altLang="en-US" sz="3200" dirty="0" smtClean="0"/>
              <a:t>・・・人口や都市・村落を中心にしたイメージ図</a:t>
            </a:r>
            <a:endParaRPr kumimoji="1" lang="ja-JP" altLang="en-US" dirty="0"/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8" name="コンテンツ プレースホルダー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147618" y="3138942"/>
            <a:ext cx="2365289" cy="9597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大都市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政治・経済・文化・情報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の中心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862636" y="1482809"/>
            <a:ext cx="575235" cy="15198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大消費地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864539" y="4234591"/>
            <a:ext cx="566123" cy="15342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都市問題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410465" y="2397210"/>
            <a:ext cx="1507524" cy="4942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産業の発達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410465" y="3123781"/>
            <a:ext cx="1507524" cy="8672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人口集中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397464" y="4620015"/>
            <a:ext cx="1507524" cy="5227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交通の発達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7523722" y="2133943"/>
            <a:ext cx="2287544" cy="6301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市街地の拡大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7663476" y="3130284"/>
            <a:ext cx="2185602" cy="6919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再　開　発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7663476" y="4234916"/>
            <a:ext cx="2185602" cy="65868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機能分散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421027" y="4234590"/>
            <a:ext cx="1514217" cy="457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鉄道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637522" y="5271221"/>
            <a:ext cx="1303123" cy="811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高速・自動車道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491668" y="5514967"/>
            <a:ext cx="1705104" cy="492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空港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1479569" y="4920898"/>
            <a:ext cx="1572550" cy="496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港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920832" y="3599679"/>
            <a:ext cx="1248031" cy="498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城下町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2254463" y="2233462"/>
            <a:ext cx="914400" cy="616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新田集落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827903" y="1482811"/>
            <a:ext cx="2224216" cy="451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京浜工業地帯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4361547" y="1678681"/>
            <a:ext cx="958163" cy="479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商業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3199367" y="1509885"/>
            <a:ext cx="914400" cy="627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近郊農業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1968328" y="2992945"/>
            <a:ext cx="1237734" cy="449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宿場町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6807540" y="1054100"/>
            <a:ext cx="1287679" cy="7112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高層化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地下化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8356816" y="991748"/>
            <a:ext cx="1597783" cy="978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地下鉄への相互乗り入れ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9811265" y="2570126"/>
            <a:ext cx="1421027" cy="542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湾岸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地区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9572325" y="5017867"/>
            <a:ext cx="1728816" cy="514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筑波研究学園都市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9916040" y="3284797"/>
            <a:ext cx="1455267" cy="7062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高層化・地下化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9916040" y="4163287"/>
            <a:ext cx="1316251" cy="594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新都心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5009636" y="5844405"/>
            <a:ext cx="914400" cy="4771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騒音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6203092" y="5844406"/>
            <a:ext cx="951470" cy="52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渋滞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6673392" y="4459028"/>
            <a:ext cx="914400" cy="4345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ゴミ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6647677" y="5049471"/>
            <a:ext cx="914400" cy="695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水質汚濁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7737091" y="5049471"/>
            <a:ext cx="1766386" cy="6559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ショッピングモール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8988531" y="5656698"/>
            <a:ext cx="2083352" cy="6215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防災・減災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10257808" y="991748"/>
            <a:ext cx="1415234" cy="1207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首都圏・大都市圏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776803" y="318409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昼夜人口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3324702" y="4087510"/>
            <a:ext cx="1701551" cy="445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人口密度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630302" y="4459028"/>
            <a:ext cx="721734" cy="1032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国際化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838199" y="2233462"/>
            <a:ext cx="1204499" cy="543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台地と低地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6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963386" y="500062"/>
            <a:ext cx="5056414" cy="1325563"/>
          </a:xfrm>
        </p:spPr>
        <p:txBody>
          <a:bodyPr/>
          <a:lstStyle/>
          <a:p>
            <a:r>
              <a:rPr kumimoji="1" lang="ja-JP" altLang="en-US" dirty="0" smtClean="0"/>
              <a:t>（６）東北地方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伝統工芸品に着目する</a:t>
            </a:r>
            <a:endParaRPr kumimoji="1" lang="ja-JP" altLang="en-US" dirty="0"/>
          </a:p>
        </p:txBody>
      </p:sp>
      <p:pic>
        <p:nvPicPr>
          <p:cNvPr id="8" name="コンテンツ プレースホルダー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" t="16936" r="8422" b="16613"/>
          <a:stretch/>
        </p:blipFill>
        <p:spPr>
          <a:xfrm rot="5400000">
            <a:off x="6779303" y="1701120"/>
            <a:ext cx="6133649" cy="3461658"/>
          </a:xfrm>
        </p:spPr>
      </p:pic>
    </p:spTree>
    <p:extLst>
      <p:ext uri="{BB962C8B-B14F-4D97-AF65-F5344CB8AC3E}">
        <p14:creationId xmlns:p14="http://schemas.microsoft.com/office/powerpoint/2010/main" val="1058687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104900" y="116659"/>
            <a:ext cx="10200361" cy="863600"/>
          </a:xfrm>
        </p:spPr>
        <p:txBody>
          <a:bodyPr/>
          <a:lstStyle/>
          <a:p>
            <a:r>
              <a:rPr lang="ja-JP" altLang="en-US" b="1" dirty="0" smtClean="0"/>
              <a:t>「東北地方」</a:t>
            </a:r>
            <a:r>
              <a:rPr lang="ja-JP" altLang="en-US" sz="3200" b="1" dirty="0" smtClean="0"/>
              <a:t>　・・・生活・文化を中心にしたイメージ図</a:t>
            </a:r>
            <a:endParaRPr lang="ja-JP" altLang="en-US" b="1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85570" y="90484"/>
            <a:ext cx="11706430" cy="7162932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　　　　　　　　　　　　　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　　　　　　　　　　　　</a:t>
            </a:r>
            <a:endParaRPr kumimoji="0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kumimoji="1"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　　　　　　　　　　　　　　　　　　　　　　　　　　　　　　　　　　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　　　　　　　　　　　　　　　　　　　　　　　　　　　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　　　　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 bwMode="auto">
          <a:xfrm>
            <a:off x="5471170" y="3140968"/>
            <a:ext cx="2425030" cy="9144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伝統工芸品</a:t>
            </a:r>
            <a:endParaRPr kumimoji="0" lang="ja-JP" altLang="en-US" sz="4000" b="1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4" name="円/楕円 13"/>
          <p:cNvSpPr/>
          <p:nvPr/>
        </p:nvSpPr>
        <p:spPr bwMode="auto">
          <a:xfrm>
            <a:off x="5767088" y="1717219"/>
            <a:ext cx="2000663" cy="10801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b="1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観光</a:t>
            </a:r>
            <a:endParaRPr kumimoji="0" lang="ja-JP" altLang="en-US" sz="2400" b="1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5" name="円/楕円 14"/>
          <p:cNvSpPr/>
          <p:nvPr/>
        </p:nvSpPr>
        <p:spPr bwMode="auto">
          <a:xfrm>
            <a:off x="3782794" y="3102329"/>
            <a:ext cx="1809598" cy="914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b="1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歴史</a:t>
            </a:r>
          </a:p>
        </p:txBody>
      </p:sp>
      <p:sp>
        <p:nvSpPr>
          <p:cNvPr id="16" name="円/楕円 15"/>
          <p:cNvSpPr/>
          <p:nvPr/>
        </p:nvSpPr>
        <p:spPr bwMode="auto">
          <a:xfrm>
            <a:off x="7764280" y="3087207"/>
            <a:ext cx="1702082" cy="914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b="1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みや</a:t>
            </a:r>
            <a:r>
              <a:rPr kumimoji="0" lang="ja-JP" altLang="en-US" sz="2400" b="1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げ</a:t>
            </a:r>
          </a:p>
        </p:txBody>
      </p:sp>
      <p:sp>
        <p:nvSpPr>
          <p:cNvPr id="18" name="円/楕円 17"/>
          <p:cNvSpPr/>
          <p:nvPr/>
        </p:nvSpPr>
        <p:spPr bwMode="auto">
          <a:xfrm>
            <a:off x="9336361" y="5085184"/>
            <a:ext cx="45719" cy="15327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240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9" name="円/楕円 18"/>
          <p:cNvSpPr/>
          <p:nvPr/>
        </p:nvSpPr>
        <p:spPr bwMode="auto">
          <a:xfrm>
            <a:off x="5870569" y="4019970"/>
            <a:ext cx="1882951" cy="914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b="1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中山間地</a:t>
            </a:r>
            <a:endParaRPr kumimoji="0" lang="ja-JP" altLang="en-US" sz="2400" b="1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20" name="円/楕円 19"/>
          <p:cNvSpPr/>
          <p:nvPr/>
        </p:nvSpPr>
        <p:spPr bwMode="auto">
          <a:xfrm>
            <a:off x="2458245" y="2314560"/>
            <a:ext cx="914400" cy="74056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織物</a:t>
            </a:r>
          </a:p>
        </p:txBody>
      </p:sp>
      <p:cxnSp>
        <p:nvCxnSpPr>
          <p:cNvPr id="22" name="直線コネクタ 21"/>
          <p:cNvCxnSpPr/>
          <p:nvPr/>
        </p:nvCxnSpPr>
        <p:spPr bwMode="auto">
          <a:xfrm>
            <a:off x="7633647" y="4423811"/>
            <a:ext cx="660904" cy="3667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コネクタ 24"/>
          <p:cNvCxnSpPr>
            <a:stCxn id="15" idx="1"/>
          </p:cNvCxnSpPr>
          <p:nvPr/>
        </p:nvCxnSpPr>
        <p:spPr bwMode="auto">
          <a:xfrm flipH="1" flipV="1">
            <a:off x="3390437" y="2881886"/>
            <a:ext cx="657366" cy="3543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円/楕円 25"/>
          <p:cNvSpPr/>
          <p:nvPr/>
        </p:nvSpPr>
        <p:spPr bwMode="auto">
          <a:xfrm>
            <a:off x="4395488" y="1848703"/>
            <a:ext cx="914400" cy="707434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染物</a:t>
            </a:r>
          </a:p>
        </p:txBody>
      </p:sp>
      <p:cxnSp>
        <p:nvCxnSpPr>
          <p:cNvPr id="28" name="直線コネクタ 27"/>
          <p:cNvCxnSpPr/>
          <p:nvPr/>
        </p:nvCxnSpPr>
        <p:spPr bwMode="auto">
          <a:xfrm flipH="1">
            <a:off x="4436498" y="2602850"/>
            <a:ext cx="387337" cy="471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円/楕円 29"/>
          <p:cNvSpPr/>
          <p:nvPr/>
        </p:nvSpPr>
        <p:spPr bwMode="auto">
          <a:xfrm>
            <a:off x="6849880" y="5138796"/>
            <a:ext cx="914400" cy="727889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林業</a:t>
            </a:r>
            <a:endParaRPr kumimoji="0" lang="ja-JP" altLang="en-US" sz="2400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31" name="円/楕円 30"/>
          <p:cNvSpPr/>
          <p:nvPr/>
        </p:nvSpPr>
        <p:spPr bwMode="auto">
          <a:xfrm>
            <a:off x="2795938" y="4781261"/>
            <a:ext cx="914400" cy="64032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城</a:t>
            </a:r>
          </a:p>
        </p:txBody>
      </p:sp>
      <p:sp>
        <p:nvSpPr>
          <p:cNvPr id="32" name="円/楕円 31"/>
          <p:cNvSpPr/>
          <p:nvPr/>
        </p:nvSpPr>
        <p:spPr bwMode="auto">
          <a:xfrm>
            <a:off x="4085515" y="5232620"/>
            <a:ext cx="1204342" cy="792088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武家屋敷</a:t>
            </a:r>
          </a:p>
        </p:txBody>
      </p:sp>
      <p:cxnSp>
        <p:nvCxnSpPr>
          <p:cNvPr id="34" name="直線コネクタ 33"/>
          <p:cNvCxnSpPr/>
          <p:nvPr/>
        </p:nvCxnSpPr>
        <p:spPr bwMode="auto">
          <a:xfrm flipH="1">
            <a:off x="4748673" y="4056103"/>
            <a:ext cx="19863" cy="2489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直線コネクタ 35"/>
          <p:cNvCxnSpPr/>
          <p:nvPr/>
        </p:nvCxnSpPr>
        <p:spPr bwMode="auto">
          <a:xfrm flipH="1" flipV="1">
            <a:off x="3400610" y="4790536"/>
            <a:ext cx="166674" cy="1228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線コネクタ 37"/>
          <p:cNvCxnSpPr>
            <a:endCxn id="31" idx="7"/>
          </p:cNvCxnSpPr>
          <p:nvPr/>
        </p:nvCxnSpPr>
        <p:spPr bwMode="auto">
          <a:xfrm flipH="1">
            <a:off x="3576427" y="4775964"/>
            <a:ext cx="281384" cy="990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直線コネクタ 41"/>
          <p:cNvCxnSpPr/>
          <p:nvPr/>
        </p:nvCxnSpPr>
        <p:spPr bwMode="auto">
          <a:xfrm>
            <a:off x="7118789" y="4872136"/>
            <a:ext cx="5524" cy="4527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線コネクタ 43"/>
          <p:cNvCxnSpPr>
            <a:stCxn id="31" idx="5"/>
            <a:endCxn id="32" idx="2"/>
          </p:cNvCxnSpPr>
          <p:nvPr/>
        </p:nvCxnSpPr>
        <p:spPr bwMode="auto">
          <a:xfrm>
            <a:off x="3576427" y="5327814"/>
            <a:ext cx="509088" cy="3008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直線コネクタ 50"/>
          <p:cNvCxnSpPr/>
          <p:nvPr/>
        </p:nvCxnSpPr>
        <p:spPr bwMode="auto">
          <a:xfrm flipH="1">
            <a:off x="11202787" y="1752336"/>
            <a:ext cx="362861" cy="3008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円/楕円 51"/>
          <p:cNvSpPr/>
          <p:nvPr/>
        </p:nvSpPr>
        <p:spPr bwMode="auto">
          <a:xfrm>
            <a:off x="7181029" y="1148848"/>
            <a:ext cx="914400" cy="50405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七夕</a:t>
            </a:r>
          </a:p>
        </p:txBody>
      </p:sp>
      <p:sp>
        <p:nvSpPr>
          <p:cNvPr id="53" name="円/楕円 52"/>
          <p:cNvSpPr/>
          <p:nvPr/>
        </p:nvSpPr>
        <p:spPr bwMode="auto">
          <a:xfrm>
            <a:off x="8095429" y="2016709"/>
            <a:ext cx="914400" cy="707323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竿灯</a:t>
            </a:r>
          </a:p>
        </p:txBody>
      </p:sp>
      <p:cxnSp>
        <p:nvCxnSpPr>
          <p:cNvPr id="57" name="直線コネクタ 56"/>
          <p:cNvCxnSpPr>
            <a:endCxn id="52" idx="2"/>
          </p:cNvCxnSpPr>
          <p:nvPr/>
        </p:nvCxnSpPr>
        <p:spPr bwMode="auto">
          <a:xfrm flipV="1">
            <a:off x="6675637" y="1400877"/>
            <a:ext cx="505392" cy="3026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円/楕円 57"/>
          <p:cNvSpPr/>
          <p:nvPr/>
        </p:nvSpPr>
        <p:spPr bwMode="auto">
          <a:xfrm>
            <a:off x="9202078" y="3932827"/>
            <a:ext cx="914400" cy="914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稲作</a:t>
            </a:r>
          </a:p>
        </p:txBody>
      </p:sp>
      <p:cxnSp>
        <p:nvCxnSpPr>
          <p:cNvPr id="60" name="直線コネクタ 59"/>
          <p:cNvCxnSpPr>
            <a:endCxn id="58" idx="2"/>
          </p:cNvCxnSpPr>
          <p:nvPr/>
        </p:nvCxnSpPr>
        <p:spPr bwMode="auto">
          <a:xfrm>
            <a:off x="7751909" y="4317823"/>
            <a:ext cx="1450169" cy="722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円/楕円 60"/>
          <p:cNvSpPr/>
          <p:nvPr/>
        </p:nvSpPr>
        <p:spPr bwMode="auto">
          <a:xfrm>
            <a:off x="8393983" y="879928"/>
            <a:ext cx="2104550" cy="914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b="1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交通網の整備</a:t>
            </a:r>
            <a:endParaRPr kumimoji="0" lang="ja-JP" altLang="en-US" sz="2400" b="1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cxnSp>
        <p:nvCxnSpPr>
          <p:cNvPr id="66" name="直線コネクタ 65"/>
          <p:cNvCxnSpPr>
            <a:stCxn id="14" idx="6"/>
            <a:endCxn id="53" idx="2"/>
          </p:cNvCxnSpPr>
          <p:nvPr/>
        </p:nvCxnSpPr>
        <p:spPr bwMode="auto">
          <a:xfrm>
            <a:off x="7767751" y="2257279"/>
            <a:ext cx="327678" cy="113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直線コネクタ 67"/>
          <p:cNvCxnSpPr/>
          <p:nvPr/>
        </p:nvCxnSpPr>
        <p:spPr bwMode="auto">
          <a:xfrm flipH="1">
            <a:off x="7696820" y="1313023"/>
            <a:ext cx="733697" cy="6753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円/楕円 68"/>
          <p:cNvSpPr/>
          <p:nvPr/>
        </p:nvSpPr>
        <p:spPr bwMode="auto">
          <a:xfrm>
            <a:off x="5519936" y="905103"/>
            <a:ext cx="1123861" cy="699363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ねぶた</a:t>
            </a:r>
          </a:p>
        </p:txBody>
      </p:sp>
      <p:cxnSp>
        <p:nvCxnSpPr>
          <p:cNvPr id="71" name="直線コネクタ 70"/>
          <p:cNvCxnSpPr>
            <a:stCxn id="69" idx="4"/>
          </p:cNvCxnSpPr>
          <p:nvPr/>
        </p:nvCxnSpPr>
        <p:spPr bwMode="auto">
          <a:xfrm>
            <a:off x="6081866" y="1604465"/>
            <a:ext cx="386180" cy="201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円/楕円 71"/>
          <p:cNvSpPr/>
          <p:nvPr/>
        </p:nvSpPr>
        <p:spPr bwMode="auto">
          <a:xfrm>
            <a:off x="5418881" y="4977860"/>
            <a:ext cx="914400" cy="914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漆器</a:t>
            </a:r>
          </a:p>
        </p:txBody>
      </p:sp>
      <p:sp>
        <p:nvSpPr>
          <p:cNvPr id="73" name="円/楕円 72"/>
          <p:cNvSpPr/>
          <p:nvPr/>
        </p:nvSpPr>
        <p:spPr bwMode="auto">
          <a:xfrm>
            <a:off x="7985086" y="5494407"/>
            <a:ext cx="914400" cy="914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こけし</a:t>
            </a:r>
          </a:p>
        </p:txBody>
      </p:sp>
      <p:cxnSp>
        <p:nvCxnSpPr>
          <p:cNvPr id="75" name="直線コネクタ 74"/>
          <p:cNvCxnSpPr>
            <a:stCxn id="30" idx="2"/>
          </p:cNvCxnSpPr>
          <p:nvPr/>
        </p:nvCxnSpPr>
        <p:spPr bwMode="auto">
          <a:xfrm flipH="1">
            <a:off x="6349443" y="5502741"/>
            <a:ext cx="500437" cy="965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直線コネクタ 78"/>
          <p:cNvCxnSpPr>
            <a:stCxn id="30" idx="6"/>
            <a:endCxn id="73" idx="2"/>
          </p:cNvCxnSpPr>
          <p:nvPr/>
        </p:nvCxnSpPr>
        <p:spPr bwMode="auto">
          <a:xfrm>
            <a:off x="7764280" y="5502741"/>
            <a:ext cx="220806" cy="4488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雲形吹き出し 82"/>
          <p:cNvSpPr/>
          <p:nvPr/>
        </p:nvSpPr>
        <p:spPr bwMode="auto">
          <a:xfrm>
            <a:off x="770543" y="3455655"/>
            <a:ext cx="1488061" cy="1796540"/>
          </a:xfrm>
          <a:prstGeom prst="cloudCallout">
            <a:avLst>
              <a:gd name="adj1" fmla="val -65476"/>
              <a:gd name="adj2" fmla="val 89152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世界遺産</a:t>
            </a:r>
            <a:endParaRPr kumimoji="0" lang="ja-JP" altLang="en-US" sz="2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85" name="円/楕円 84"/>
          <p:cNvSpPr/>
          <p:nvPr/>
        </p:nvSpPr>
        <p:spPr bwMode="auto">
          <a:xfrm>
            <a:off x="8300049" y="4490056"/>
            <a:ext cx="914400" cy="914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果物</a:t>
            </a:r>
          </a:p>
        </p:txBody>
      </p:sp>
      <p:cxnSp>
        <p:nvCxnSpPr>
          <p:cNvPr id="87" name="直線コネクタ 86"/>
          <p:cNvCxnSpPr>
            <a:stCxn id="16" idx="4"/>
          </p:cNvCxnSpPr>
          <p:nvPr/>
        </p:nvCxnSpPr>
        <p:spPr bwMode="auto">
          <a:xfrm>
            <a:off x="8615321" y="4001607"/>
            <a:ext cx="58267" cy="684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円/楕円 87"/>
          <p:cNvSpPr/>
          <p:nvPr/>
        </p:nvSpPr>
        <p:spPr bwMode="auto">
          <a:xfrm>
            <a:off x="2712013" y="3786532"/>
            <a:ext cx="914400" cy="71615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寺社</a:t>
            </a:r>
          </a:p>
        </p:txBody>
      </p:sp>
      <p:cxnSp>
        <p:nvCxnSpPr>
          <p:cNvPr id="90" name="直線コネクタ 89"/>
          <p:cNvCxnSpPr>
            <a:stCxn id="88" idx="6"/>
          </p:cNvCxnSpPr>
          <p:nvPr/>
        </p:nvCxnSpPr>
        <p:spPr bwMode="auto">
          <a:xfrm>
            <a:off x="3626413" y="4144610"/>
            <a:ext cx="838888" cy="276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直線コネクタ 92"/>
          <p:cNvCxnSpPr/>
          <p:nvPr/>
        </p:nvCxnSpPr>
        <p:spPr bwMode="auto">
          <a:xfrm flipH="1">
            <a:off x="11223713" y="3671950"/>
            <a:ext cx="396458" cy="3103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雲形吹き出し 1"/>
          <p:cNvSpPr/>
          <p:nvPr/>
        </p:nvSpPr>
        <p:spPr bwMode="auto">
          <a:xfrm>
            <a:off x="9321976" y="5321796"/>
            <a:ext cx="768138" cy="1042767"/>
          </a:xfrm>
          <a:prstGeom prst="cloudCallout">
            <a:avLst>
              <a:gd name="adj1" fmla="val -55798"/>
              <a:gd name="adj2" fmla="val 9726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観光</a:t>
            </a:r>
            <a:endParaRPr kumimoji="0" lang="en-US" altLang="ja-JP" sz="2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農園</a:t>
            </a:r>
            <a:endParaRPr kumimoji="0" lang="ja-JP" altLang="en-US" sz="2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" name="雲形吹き出し 2"/>
          <p:cNvSpPr/>
          <p:nvPr/>
        </p:nvSpPr>
        <p:spPr bwMode="auto">
          <a:xfrm>
            <a:off x="10689459" y="4721731"/>
            <a:ext cx="1478694" cy="600065"/>
          </a:xfrm>
          <a:prstGeom prst="cloudCallout">
            <a:avLst>
              <a:gd name="adj1" fmla="val -18422"/>
              <a:gd name="adj2" fmla="val -95402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6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スキー場</a:t>
            </a:r>
            <a:endParaRPr kumimoji="0" lang="ja-JP" altLang="en-US" sz="16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" name="雲形吹き出し 5"/>
          <p:cNvSpPr/>
          <p:nvPr/>
        </p:nvSpPr>
        <p:spPr bwMode="auto">
          <a:xfrm>
            <a:off x="9040795" y="2268897"/>
            <a:ext cx="1399141" cy="797698"/>
          </a:xfrm>
          <a:prstGeom prst="cloudCallout">
            <a:avLst>
              <a:gd name="adj1" fmla="val -53266"/>
              <a:gd name="adj2" fmla="val 91602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温泉</a:t>
            </a:r>
          </a:p>
        </p:txBody>
      </p:sp>
      <p:sp>
        <p:nvSpPr>
          <p:cNvPr id="55" name="円/楕円 54"/>
          <p:cNvSpPr/>
          <p:nvPr/>
        </p:nvSpPr>
        <p:spPr>
          <a:xfrm>
            <a:off x="3960233" y="4216710"/>
            <a:ext cx="1384867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史跡・遺跡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10323585" y="3511607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積雪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10197641" y="5508380"/>
            <a:ext cx="1197103" cy="6349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出かせぎ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81" name="直線コネクタ 80"/>
          <p:cNvCxnSpPr>
            <a:endCxn id="74" idx="2"/>
          </p:cNvCxnSpPr>
          <p:nvPr/>
        </p:nvCxnSpPr>
        <p:spPr>
          <a:xfrm flipV="1">
            <a:off x="10084844" y="3968807"/>
            <a:ext cx="238741" cy="1758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>
            <a:off x="10439937" y="4217757"/>
            <a:ext cx="193140" cy="1258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円/楕円 94"/>
          <p:cNvSpPr/>
          <p:nvPr/>
        </p:nvSpPr>
        <p:spPr>
          <a:xfrm>
            <a:off x="11189021" y="760593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工場の進出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01" name="直線コネクタ 100"/>
          <p:cNvCxnSpPr>
            <a:stCxn id="61" idx="6"/>
            <a:endCxn id="95" idx="2"/>
          </p:cNvCxnSpPr>
          <p:nvPr/>
        </p:nvCxnSpPr>
        <p:spPr>
          <a:xfrm flipV="1">
            <a:off x="10498533" y="1217793"/>
            <a:ext cx="690488" cy="119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 flipH="1">
            <a:off x="5064358" y="2405327"/>
            <a:ext cx="823330" cy="7083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7591678" y="2472000"/>
            <a:ext cx="800324" cy="6689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円/楕円 111"/>
          <p:cNvSpPr/>
          <p:nvPr/>
        </p:nvSpPr>
        <p:spPr>
          <a:xfrm>
            <a:off x="10591406" y="1952780"/>
            <a:ext cx="1346453" cy="10520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IC</a:t>
            </a:r>
            <a:r>
              <a:rPr kumimoji="1" lang="ja-JP" altLang="en-US" dirty="0" smtClean="0">
                <a:solidFill>
                  <a:schemeClr val="tx1"/>
                </a:solidFill>
              </a:rPr>
              <a:t>・自動車関連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3" name="円/楕円 112"/>
          <p:cNvSpPr/>
          <p:nvPr/>
        </p:nvSpPr>
        <p:spPr>
          <a:xfrm rot="10800000" flipV="1">
            <a:off x="11477157" y="3304961"/>
            <a:ext cx="637372" cy="9227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雪対策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r>
              <a:rPr kumimoji="1" lang="ja-JP" altLang="en-US" dirty="0" smtClean="0"/>
              <a:t>（７）北海道地方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カタカナの地名に着目する</a:t>
            </a:r>
            <a:endParaRPr kumimoji="1" lang="ja-JP" altLang="en-US" dirty="0"/>
          </a:p>
        </p:txBody>
      </p:sp>
      <p:pic>
        <p:nvPicPr>
          <p:cNvPr id="7" name="コンテンツ プレースホルダー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"/>
          <a:stretch/>
        </p:blipFill>
        <p:spPr>
          <a:xfrm>
            <a:off x="5643714" y="1191986"/>
            <a:ext cx="6352182" cy="4669971"/>
          </a:xfrm>
        </p:spPr>
      </p:pic>
    </p:spTree>
    <p:extLst>
      <p:ext uri="{BB962C8B-B14F-4D97-AF65-F5344CB8AC3E}">
        <p14:creationId xmlns:p14="http://schemas.microsoft.com/office/powerpoint/2010/main" val="388954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02439" y="145974"/>
            <a:ext cx="5589561" cy="126310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　　　北海道地方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3100" dirty="0" smtClean="0"/>
              <a:t>歴史的背景を中心としたイメージ図</a:t>
            </a:r>
            <a:endParaRPr kumimoji="1" lang="ja-JP" altLang="en-US" sz="31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692" y="1690688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　　　　　　　　　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　　　　　　　　　　　　　　　　　　　　　　　　　　　　　　　　　　　　　　　　　　　　　　　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　　　　　　　　　　　　　　　　　　　　　　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r>
              <a:rPr lang="ja-JP" altLang="en-US" sz="3600" b="1" dirty="0" smtClean="0"/>
              <a:t>交易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　　　　　　　　　　　　　　　　　　　　　　　　　　　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　　　　　　　　　　　　　　　　　　　　　　　</a:t>
            </a:r>
            <a:r>
              <a:rPr lang="ja-JP" altLang="en-US" sz="3600" b="1" dirty="0"/>
              <a:t>ロシア</a:t>
            </a:r>
            <a:r>
              <a:rPr lang="ja-JP" altLang="en-US" sz="2400" dirty="0" smtClean="0"/>
              <a:t>　　　　　　　　　　　　　　　　</a:t>
            </a:r>
            <a:r>
              <a:rPr lang="ja-JP" altLang="en-US" sz="3600" dirty="0" smtClean="0"/>
              <a:t>松前</a:t>
            </a:r>
            <a:r>
              <a:rPr lang="ja-JP" altLang="en-US" sz="3600" dirty="0"/>
              <a:t>氏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　　　　　　　　　　　　　　　　　　　　　　　　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　　　　　　　　　　　　　　　　　　　　　　　　　　　　　　　　　　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　　　　　　　　　　　　　　　　　　　　　　　　　　　　　　　　</a:t>
            </a:r>
            <a:r>
              <a:rPr lang="ja-JP" altLang="en-US" sz="3600" dirty="0" smtClean="0"/>
              <a:t>移住（伊達、池田、京極）</a:t>
            </a:r>
            <a:endParaRPr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 smtClean="0"/>
              <a:t>　　　　　　　　　　　　　　</a:t>
            </a:r>
            <a:r>
              <a:rPr lang="ja-JP" altLang="en-US" sz="3200" b="1" dirty="0" smtClean="0"/>
              <a:t>北方</a:t>
            </a:r>
            <a:r>
              <a:rPr lang="ja-JP" altLang="en-US" sz="3200" b="1" dirty="0"/>
              <a:t>防衛・</a:t>
            </a:r>
            <a:r>
              <a:rPr lang="ja-JP" altLang="en-US" sz="3200" b="1" dirty="0" smtClean="0"/>
              <a:t>開墾</a:t>
            </a:r>
            <a:r>
              <a:rPr lang="ja-JP" altLang="en-US" sz="3300" dirty="0" smtClean="0"/>
              <a:t>（</a:t>
            </a:r>
            <a:r>
              <a:rPr lang="ja-JP" altLang="en-US" sz="3300" dirty="0"/>
              <a:t>旧士族・旧幕府勢力）</a:t>
            </a:r>
            <a:endParaRPr kumimoji="1" lang="en-US" altLang="ja-JP" sz="29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　　　　　　　　　　　　　　　　　　　　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287283" y="2670628"/>
            <a:ext cx="1605517" cy="6821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カタカナ</a:t>
            </a:r>
            <a:r>
              <a:rPr lang="ja-JP" altLang="en-US" sz="2000" b="1" dirty="0">
                <a:solidFill>
                  <a:schemeClr val="tx1"/>
                </a:solidFill>
              </a:rPr>
              <a:t>地名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6415313" y="2670628"/>
            <a:ext cx="2510973" cy="6821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アイヌ居住地（蝦夷地）</a:t>
            </a:r>
            <a:r>
              <a:rPr kumimoji="1" lang="ja-JP" altLang="en-US" dirty="0" smtClean="0"/>
              <a:t>　　</a:t>
            </a:r>
            <a:endParaRPr kumimoji="1" lang="ja-JP" altLang="en-US" dirty="0"/>
          </a:p>
        </p:txBody>
      </p:sp>
      <p:cxnSp>
        <p:nvCxnSpPr>
          <p:cNvPr id="7" name="直線コネクタ 6"/>
          <p:cNvCxnSpPr>
            <a:stCxn id="4" idx="3"/>
            <a:endCxn id="5" idx="1"/>
          </p:cNvCxnSpPr>
          <p:nvPr/>
        </p:nvCxnSpPr>
        <p:spPr>
          <a:xfrm>
            <a:off x="5892800" y="3011714"/>
            <a:ext cx="522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円/楕円 13"/>
          <p:cNvSpPr/>
          <p:nvPr/>
        </p:nvSpPr>
        <p:spPr>
          <a:xfrm>
            <a:off x="8917070" y="186598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狩猟生活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8828881" y="3349994"/>
            <a:ext cx="1559491" cy="6470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毛皮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水産物</a:t>
            </a:r>
          </a:p>
        </p:txBody>
      </p:sp>
      <p:sp>
        <p:nvSpPr>
          <p:cNvPr id="16" name="円/楕円 15"/>
          <p:cNvSpPr/>
          <p:nvPr/>
        </p:nvSpPr>
        <p:spPr>
          <a:xfrm>
            <a:off x="10062499" y="1722805"/>
            <a:ext cx="1489641" cy="495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ユーカラ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9060655" y="4437022"/>
            <a:ext cx="1327717" cy="491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北前船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803155" y="4960275"/>
            <a:ext cx="3052131" cy="5302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明治時代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6910296" y="4393715"/>
            <a:ext cx="1625604" cy="5835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江戸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時代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6887027" y="3588399"/>
            <a:ext cx="1567544" cy="4644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安土桃山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6" name="円弧 25"/>
          <p:cNvSpPr/>
          <p:nvPr/>
        </p:nvSpPr>
        <p:spPr>
          <a:xfrm>
            <a:off x="8505598" y="2812511"/>
            <a:ext cx="917348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5403785" y="5269434"/>
            <a:ext cx="101152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日露和親条約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6898342" y="510374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日米和親条約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 rot="10800000" flipH="1" flipV="1">
            <a:off x="7967578" y="5303742"/>
            <a:ext cx="1173481" cy="671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箱田開港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/>
          <p:cNvCxnSpPr>
            <a:stCxn id="29" idx="5"/>
            <a:endCxn id="29" idx="5"/>
          </p:cNvCxnSpPr>
          <p:nvPr/>
        </p:nvCxnSpPr>
        <p:spPr>
          <a:xfrm>
            <a:off x="7678831" y="58842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endCxn id="30" idx="1"/>
          </p:cNvCxnSpPr>
          <p:nvPr/>
        </p:nvCxnSpPr>
        <p:spPr>
          <a:xfrm>
            <a:off x="7729675" y="5362626"/>
            <a:ext cx="409755" cy="39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角丸四角形 45"/>
          <p:cNvSpPr/>
          <p:nvPr/>
        </p:nvSpPr>
        <p:spPr>
          <a:xfrm>
            <a:off x="2477533" y="5670785"/>
            <a:ext cx="2038682" cy="619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北海道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開拓使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1032016" y="4261509"/>
            <a:ext cx="584102" cy="971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屯田兵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1839430" y="2415966"/>
            <a:ext cx="2286557" cy="5957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大正・昭和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1625105" y="3091680"/>
            <a:ext cx="1091121" cy="583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畑作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酪農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151916" y="3123820"/>
            <a:ext cx="1281184" cy="503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泥炭地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1117342" y="3610981"/>
            <a:ext cx="1567772" cy="585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火山灰地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360522" y="4130240"/>
            <a:ext cx="520900" cy="1435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札幌農学校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222131" y="5499632"/>
            <a:ext cx="1595641" cy="1090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クラーク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内村鑑三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新渡戸</a:t>
            </a:r>
            <a:r>
              <a:rPr lang="ja-JP" altLang="en-US" dirty="0">
                <a:solidFill>
                  <a:schemeClr val="tx1"/>
                </a:solidFill>
              </a:rPr>
              <a:t>稲造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275520" y="2575800"/>
            <a:ext cx="914400" cy="653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稲作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7" name="円/楕円 56"/>
          <p:cNvSpPr/>
          <p:nvPr/>
        </p:nvSpPr>
        <p:spPr>
          <a:xfrm rot="10602996" flipH="1" flipV="1">
            <a:off x="751776" y="1674357"/>
            <a:ext cx="878310" cy="886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石炭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1356582" y="8805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北洋漁業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4855286" y="1982448"/>
            <a:ext cx="2053587" cy="55470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北緯</a:t>
            </a:r>
            <a:r>
              <a:rPr kumimoji="1" lang="en-US" altLang="ja-JP" sz="2000" b="1" dirty="0" smtClean="0">
                <a:solidFill>
                  <a:schemeClr val="tx1"/>
                </a:solidFill>
              </a:rPr>
              <a:t>40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度圏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170324" y="100010"/>
            <a:ext cx="617851" cy="2309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千島樺太交換条約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3630919" y="247553"/>
            <a:ext cx="2638069" cy="72393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平成・現代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1427971" y="313656"/>
            <a:ext cx="1822284" cy="498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北方領土問題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2414592" y="1111866"/>
            <a:ext cx="1374516" cy="1186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パルプ・製紙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鉄鋼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造船</a:t>
            </a:r>
          </a:p>
        </p:txBody>
      </p:sp>
      <p:sp>
        <p:nvSpPr>
          <p:cNvPr id="64" name="円/楕円 63"/>
          <p:cNvSpPr/>
          <p:nvPr/>
        </p:nvSpPr>
        <p:spPr>
          <a:xfrm>
            <a:off x="4455808" y="1205983"/>
            <a:ext cx="1058721" cy="633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観光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69" name="直線コネクタ 68"/>
          <p:cNvCxnSpPr>
            <a:stCxn id="20" idx="0"/>
            <a:endCxn id="5" idx="2"/>
          </p:cNvCxnSpPr>
          <p:nvPr/>
        </p:nvCxnSpPr>
        <p:spPr>
          <a:xfrm flipV="1">
            <a:off x="7670799" y="3352800"/>
            <a:ext cx="1" cy="2355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>
            <a:stCxn id="20" idx="4"/>
            <a:endCxn id="19" idx="0"/>
          </p:cNvCxnSpPr>
          <p:nvPr/>
        </p:nvCxnSpPr>
        <p:spPr>
          <a:xfrm>
            <a:off x="7670799" y="4052857"/>
            <a:ext cx="52299" cy="3408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endCxn id="19" idx="2"/>
          </p:cNvCxnSpPr>
          <p:nvPr/>
        </p:nvCxnSpPr>
        <p:spPr>
          <a:xfrm flipV="1">
            <a:off x="4879030" y="4685475"/>
            <a:ext cx="2031266" cy="5478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>
            <a:stCxn id="50" idx="4"/>
          </p:cNvCxnSpPr>
          <p:nvPr/>
        </p:nvCxnSpPr>
        <p:spPr>
          <a:xfrm>
            <a:off x="2982709" y="3011714"/>
            <a:ext cx="119141" cy="14823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>
            <a:stCxn id="50" idx="7"/>
          </p:cNvCxnSpPr>
          <p:nvPr/>
        </p:nvCxnSpPr>
        <p:spPr>
          <a:xfrm flipV="1">
            <a:off x="3791128" y="964571"/>
            <a:ext cx="859614" cy="1538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円/楕円 80"/>
          <p:cNvSpPr/>
          <p:nvPr/>
        </p:nvSpPr>
        <p:spPr>
          <a:xfrm>
            <a:off x="5309254" y="1307534"/>
            <a:ext cx="2256970" cy="563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千歳国際空港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10066"/>
            <a:ext cx="10515600" cy="358346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679622"/>
            <a:ext cx="10515600" cy="5497341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sz="5400" dirty="0" smtClean="0"/>
              <a:t>　　　　　「日本の諸地域」　</a:t>
            </a:r>
            <a:endParaRPr lang="en-US" altLang="ja-JP" sz="5400" dirty="0" smtClean="0"/>
          </a:p>
          <a:p>
            <a:pPr marL="0" indent="0">
              <a:buNone/>
            </a:pPr>
            <a:r>
              <a:rPr lang="ja-JP" altLang="en-US" sz="5400" dirty="0" smtClean="0"/>
              <a:t>　　各地方の導入学習における</a:t>
            </a:r>
            <a:endParaRPr lang="en-US" altLang="ja-JP" sz="5400" dirty="0" smtClean="0"/>
          </a:p>
          <a:p>
            <a:pPr marL="0" indent="0">
              <a:buNone/>
            </a:pPr>
            <a:r>
              <a:rPr lang="ja-JP" altLang="en-US" sz="5400" dirty="0"/>
              <a:t>　</a:t>
            </a:r>
            <a:r>
              <a:rPr lang="ja-JP" altLang="en-US" sz="5400" dirty="0" smtClean="0"/>
              <a:t>　　　　地図帳の活用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08027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4672914" cy="660486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（１）　九州地方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838199" y="1186249"/>
            <a:ext cx="4672915" cy="499071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火山に着目する</a:t>
            </a:r>
            <a:endParaRPr kumimoji="1" lang="ja-JP" altLang="en-US" dirty="0"/>
          </a:p>
        </p:txBody>
      </p:sp>
      <p:pic>
        <p:nvPicPr>
          <p:cNvPr id="7" name="コンテンツ プレースホルダー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5" r="27104"/>
          <a:stretch/>
        </p:blipFill>
        <p:spPr>
          <a:xfrm>
            <a:off x="7055709" y="365124"/>
            <a:ext cx="4594848" cy="6146351"/>
          </a:xfrm>
        </p:spPr>
      </p:pic>
    </p:spTree>
    <p:extLst>
      <p:ext uri="{BB962C8B-B14F-4D97-AF65-F5344CB8AC3E}">
        <p14:creationId xmlns:p14="http://schemas.microsoft.com/office/powerpoint/2010/main" val="415402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14092" y="189925"/>
            <a:ext cx="10146957" cy="803389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ja-JP" altLang="en-US" sz="4000" b="1" dirty="0"/>
              <a:t>「</a:t>
            </a:r>
            <a:r>
              <a:rPr kumimoji="1" lang="ja-JP" altLang="en-US" sz="4000" b="1" dirty="0" smtClean="0"/>
              <a:t>九州地方」　・・・</a:t>
            </a:r>
            <a:r>
              <a:rPr kumimoji="1" lang="ja-JP" altLang="en-US" sz="3200" b="1" dirty="0" smtClean="0"/>
              <a:t>自然環境の視点を中心にしたイメージ図</a:t>
            </a:r>
            <a:endParaRPr kumimoji="1" lang="ja-JP" altLang="en-US" b="1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14092" y="994719"/>
            <a:ext cx="10146957" cy="5585254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　　　　　　　　</a:t>
            </a:r>
            <a:r>
              <a:rPr kumimoji="1" lang="ja-JP" altLang="en-US" sz="2400" dirty="0" smtClean="0"/>
              <a:t>米・</a:t>
            </a:r>
            <a:r>
              <a:rPr lang="ja-JP" altLang="en-US" sz="2400" dirty="0" smtClean="0"/>
              <a:t>野菜栽培</a:t>
            </a:r>
            <a:r>
              <a:rPr kumimoji="1" lang="ja-JP" altLang="en-US" dirty="0" smtClean="0"/>
              <a:t>　　　　　　　　　　　　　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　　　　　　　　　　　　　　</a:t>
            </a:r>
            <a:r>
              <a:rPr lang="ja-JP" altLang="en-US" sz="2600" dirty="0" smtClean="0"/>
              <a:t>温泉　　　　　景色</a:t>
            </a:r>
            <a:r>
              <a:rPr lang="ja-JP" altLang="en-US" dirty="0" smtClean="0"/>
              <a:t>　　　　</a:t>
            </a:r>
            <a:r>
              <a:rPr lang="ja-JP" altLang="en-US" sz="2400" dirty="0" smtClean="0"/>
              <a:t>国立公園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</a:t>
            </a:r>
            <a:r>
              <a:rPr lang="ja-JP" altLang="en-US" sz="2600" dirty="0" smtClean="0"/>
              <a:t>地下水</a:t>
            </a:r>
            <a:r>
              <a:rPr lang="ja-JP" altLang="en-US" dirty="0" smtClean="0"/>
              <a:t>　　　　　　</a:t>
            </a:r>
            <a:r>
              <a:rPr lang="ja-JP" altLang="en-US" sz="2600" dirty="0" smtClean="0"/>
              <a:t>地熱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　　　　　　　　　　　　　　　　　　　　　　</a:t>
            </a:r>
            <a:r>
              <a:rPr kumimoji="1" lang="ja-JP" altLang="en-US" sz="2400" dirty="0" smtClean="0"/>
              <a:t>・阿蘇山</a:t>
            </a:r>
            <a:r>
              <a:rPr kumimoji="1" lang="ja-JP" altLang="en-US" sz="2400" dirty="0" err="1" smtClean="0"/>
              <a:t>ー</a:t>
            </a:r>
            <a:r>
              <a:rPr kumimoji="1" lang="ja-JP" altLang="en-US" sz="2400" dirty="0" smtClean="0"/>
              <a:t>カルデラ　　</a:t>
            </a:r>
            <a:r>
              <a:rPr kumimoji="1" lang="ja-JP" altLang="en-US" dirty="0" smtClean="0"/>
              <a:t>　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</a:t>
            </a:r>
            <a:r>
              <a:rPr lang="en-US" altLang="ja-JP" dirty="0" smtClean="0"/>
              <a:t>IC</a:t>
            </a:r>
            <a:r>
              <a:rPr lang="ja-JP" altLang="en-US" dirty="0" smtClean="0"/>
              <a:t>の工場</a:t>
            </a:r>
            <a:r>
              <a:rPr kumimoji="1" lang="ja-JP" altLang="en-US" dirty="0" smtClean="0"/>
              <a:t>　　</a:t>
            </a:r>
            <a:r>
              <a:rPr kumimoji="1" lang="ja-JP" altLang="en-US" sz="2600" dirty="0" smtClean="0"/>
              <a:t>短い川</a:t>
            </a:r>
            <a:r>
              <a:rPr kumimoji="1" lang="ja-JP" altLang="en-US" dirty="0" smtClean="0"/>
              <a:t>　　　　　　　　　</a:t>
            </a:r>
            <a:r>
              <a:rPr kumimoji="1" lang="ja-JP" altLang="en-US" sz="2400" dirty="0" smtClean="0"/>
              <a:t>・雲仙普賢岳　　　　　</a:t>
            </a:r>
            <a:r>
              <a:rPr lang="ja-JP" altLang="en-US" sz="2400" dirty="0" smtClean="0"/>
              <a:t>火砕流</a:t>
            </a:r>
            <a:r>
              <a:rPr kumimoji="1" lang="ja-JP" altLang="en-US" dirty="0" smtClean="0"/>
              <a:t>　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　　　　　　　　　　　　　　　　　　　　　　　</a:t>
            </a:r>
            <a:r>
              <a:rPr kumimoji="1" lang="ja-JP" altLang="en-US" sz="2400" dirty="0" smtClean="0"/>
              <a:t>・桜島（御岳）　　　　　</a:t>
            </a:r>
            <a:r>
              <a:rPr lang="ja-JP" altLang="en-US" sz="2400" dirty="0" smtClean="0"/>
              <a:t>火山灰</a:t>
            </a:r>
            <a:r>
              <a:rPr kumimoji="1" lang="ja-JP" altLang="en-US" dirty="0" smtClean="0"/>
              <a:t>　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　　　　　　　　　　　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sz="2400" dirty="0" smtClean="0"/>
              <a:t>有明海</a:t>
            </a:r>
            <a:r>
              <a:rPr kumimoji="1" lang="ja-JP" altLang="en-US" dirty="0" smtClean="0"/>
              <a:t>　　　　　　　　</a:t>
            </a:r>
            <a:r>
              <a:rPr lang="ja-JP" altLang="en-US" sz="2600" dirty="0" smtClean="0"/>
              <a:t>洪水</a:t>
            </a:r>
            <a:r>
              <a:rPr kumimoji="1" lang="ja-JP" altLang="en-US" sz="2600" dirty="0" smtClean="0"/>
              <a:t>　　　　　　　　　　　　</a:t>
            </a:r>
            <a:r>
              <a:rPr lang="ja-JP" altLang="en-US" sz="2200" b="1" dirty="0" smtClean="0"/>
              <a:t>土砂崩れ</a:t>
            </a:r>
            <a:r>
              <a:rPr kumimoji="1" lang="ja-JP" altLang="en-US" dirty="0" smtClean="0"/>
              <a:t>　　　　　　　　　　　　　　　　　　　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</a:t>
            </a:r>
            <a:r>
              <a:rPr kumimoji="1" lang="ja-JP" altLang="en-US" dirty="0" smtClean="0"/>
              <a:t>　　　　　　　　　　　　　　　　　　　　　　　　　　　</a:t>
            </a:r>
            <a:r>
              <a:rPr kumimoji="1" lang="ja-JP" altLang="en-US" sz="2400" dirty="0" smtClean="0"/>
              <a:t>シラス台地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</a:t>
            </a:r>
            <a:r>
              <a:rPr lang="ja-JP" altLang="en-US" sz="2600" dirty="0" smtClean="0"/>
              <a:t>梅雨・台風</a:t>
            </a:r>
            <a:endParaRPr kumimoji="1" lang="ja-JP" altLang="en-US" dirty="0"/>
          </a:p>
        </p:txBody>
      </p:sp>
      <p:sp>
        <p:nvSpPr>
          <p:cNvPr id="6" name="二等辺三角形 5"/>
          <p:cNvSpPr/>
          <p:nvPr/>
        </p:nvSpPr>
        <p:spPr>
          <a:xfrm>
            <a:off x="4476459" y="3341228"/>
            <a:ext cx="1828542" cy="1573596"/>
          </a:xfrm>
          <a:prstGeom prst="triangle">
            <a:avLst>
              <a:gd name="adj" fmla="val 5209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</a:rPr>
              <a:t>火山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5078305" y="1615633"/>
            <a:ext cx="1959834" cy="47293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観光・保養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609110" y="1361980"/>
            <a:ext cx="1372630" cy="4612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</a:rPr>
              <a:t>農業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953598" y="2877708"/>
            <a:ext cx="1371016" cy="542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</a:rPr>
              <a:t>工業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5456599" y="5551164"/>
            <a:ext cx="1753245" cy="4819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</a:rPr>
              <a:t>自然災害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953597" y="5461686"/>
            <a:ext cx="1337362" cy="4819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</a:rPr>
              <a:t>漁業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H="1">
            <a:off x="3858717" y="2525018"/>
            <a:ext cx="820502" cy="339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177406" y="2321823"/>
            <a:ext cx="46679" cy="406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3583460" y="3787346"/>
            <a:ext cx="0" cy="83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353957" y="3189256"/>
            <a:ext cx="0" cy="4613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 flipV="1">
            <a:off x="4934487" y="2777178"/>
            <a:ext cx="27326" cy="11266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>
            <a:off x="6597094" y="2758239"/>
            <a:ext cx="235681" cy="4958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7340172" y="2531455"/>
            <a:ext cx="5998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7718338" y="3829203"/>
            <a:ext cx="5014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7669169" y="4222472"/>
            <a:ext cx="721069" cy="1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V="1">
            <a:off x="13736301" y="1839510"/>
            <a:ext cx="10105" cy="792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H="1">
            <a:off x="8029703" y="4579499"/>
            <a:ext cx="626587" cy="535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V="1">
            <a:off x="2460609" y="3217946"/>
            <a:ext cx="578448" cy="408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3490403" y="4071870"/>
            <a:ext cx="318195" cy="775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V="1">
            <a:off x="1775187" y="4110173"/>
            <a:ext cx="1248033" cy="832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3858717" y="5432832"/>
            <a:ext cx="0" cy="2698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角丸四角形 11"/>
          <p:cNvSpPr/>
          <p:nvPr/>
        </p:nvSpPr>
        <p:spPr>
          <a:xfrm>
            <a:off x="9833529" y="3449500"/>
            <a:ext cx="528900" cy="12886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防災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>
            <a:off x="4347837" y="5164925"/>
            <a:ext cx="2163466" cy="221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64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54908" y="278628"/>
            <a:ext cx="5770606" cy="1080616"/>
          </a:xfrm>
        </p:spPr>
        <p:txBody>
          <a:bodyPr/>
          <a:lstStyle/>
          <a:p>
            <a:r>
              <a:rPr kumimoji="1" lang="ja-JP" altLang="en-US" dirty="0" smtClean="0"/>
              <a:t>（２）　中国・四国地方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838200" y="1359244"/>
            <a:ext cx="4178643" cy="481771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港に着目する</a:t>
            </a:r>
            <a:endParaRPr kumimoji="1" lang="ja-JP" altLang="en-US" dirty="0"/>
          </a:p>
        </p:txBody>
      </p:sp>
      <p:pic>
        <p:nvPicPr>
          <p:cNvPr id="7" name="コンテンツ プレースホルダー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 t="8782" r="7488" b="7643"/>
          <a:stretch/>
        </p:blipFill>
        <p:spPr>
          <a:xfrm>
            <a:off x="4905633" y="1359245"/>
            <a:ext cx="6928526" cy="4361934"/>
          </a:xfrm>
        </p:spPr>
      </p:pic>
    </p:spTree>
    <p:extLst>
      <p:ext uri="{BB962C8B-B14F-4D97-AF65-F5344CB8AC3E}">
        <p14:creationId xmlns:p14="http://schemas.microsoft.com/office/powerpoint/2010/main" val="410115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9900" y="219598"/>
            <a:ext cx="11468100" cy="52180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「中国・四国地方」　</a:t>
            </a:r>
            <a:r>
              <a:rPr kumimoji="1" lang="ja-JP" altLang="en-US" sz="3100" dirty="0" smtClean="0"/>
              <a:t>・・・他地域との結びつきを中心としたイメージ図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620909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091881" y="313861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843025" y="2539491"/>
            <a:ext cx="1760114" cy="1417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>
                <a:solidFill>
                  <a:schemeClr val="tx1"/>
                </a:solidFill>
              </a:rPr>
              <a:t>港</a:t>
            </a:r>
            <a:endParaRPr kumimoji="1" lang="en-US" altLang="ja-JP" sz="2800" b="1" dirty="0" smtClean="0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2748626" y="2362141"/>
            <a:ext cx="1967228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漁港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6746789" y="2300795"/>
            <a:ext cx="2421926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商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（工業）港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4101146" y="4494134"/>
            <a:ext cx="1612556" cy="8896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航路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2535731" y="4656317"/>
            <a:ext cx="1500919" cy="2950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円/楕円 13"/>
          <p:cNvSpPr/>
          <p:nvPr/>
        </p:nvSpPr>
        <p:spPr>
          <a:xfrm>
            <a:off x="6636660" y="3884811"/>
            <a:ext cx="1842476" cy="840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畿内との交易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385754" y="1364797"/>
            <a:ext cx="808338" cy="741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養殖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2184263" y="1702763"/>
            <a:ext cx="723900" cy="6178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カキ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3071317" y="5283720"/>
            <a:ext cx="951471" cy="70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四国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565726" y="4310774"/>
            <a:ext cx="970005" cy="741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離島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6288549" y="4916568"/>
            <a:ext cx="13141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北九州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855671" y="3353260"/>
            <a:ext cx="1392605" cy="808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半島・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入江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6499762" y="126903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宇部</a:t>
            </a:r>
            <a:endParaRPr kumimoji="1" lang="ja-JP" altLang="en-US" dirty="0"/>
          </a:p>
        </p:txBody>
      </p:sp>
      <p:sp>
        <p:nvSpPr>
          <p:cNvPr id="22" name="円/楕円 21"/>
          <p:cNvSpPr/>
          <p:nvPr/>
        </p:nvSpPr>
        <p:spPr>
          <a:xfrm>
            <a:off x="8307240" y="122331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呉</a:t>
            </a:r>
            <a:endParaRPr kumimoji="1" lang="ja-JP" altLang="en-US" dirty="0"/>
          </a:p>
        </p:txBody>
      </p:sp>
      <p:sp>
        <p:nvSpPr>
          <p:cNvPr id="23" name="円/楕円 22"/>
          <p:cNvSpPr/>
          <p:nvPr/>
        </p:nvSpPr>
        <p:spPr>
          <a:xfrm>
            <a:off x="9423058" y="218343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倉敷</a:t>
            </a:r>
            <a:endParaRPr kumimoji="1" lang="ja-JP" altLang="en-US" dirty="0"/>
          </a:p>
        </p:txBody>
      </p:sp>
      <p:sp>
        <p:nvSpPr>
          <p:cNvPr id="24" name="円/楕円 23"/>
          <p:cNvSpPr/>
          <p:nvPr/>
        </p:nvSpPr>
        <p:spPr>
          <a:xfrm>
            <a:off x="8674445" y="332396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新居浜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10591801" y="1245562"/>
            <a:ext cx="634108" cy="32770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瀬戸内工業地域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8400641" y="467936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朝鮮中国</a:t>
            </a:r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4641239" y="5643557"/>
            <a:ext cx="127862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東北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北海道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 flipV="1">
            <a:off x="5592710" y="5369011"/>
            <a:ext cx="611240" cy="285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7544828" y="5241418"/>
            <a:ext cx="887437" cy="1143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H="1">
            <a:off x="5785634" y="4410692"/>
            <a:ext cx="902046" cy="641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5653120" y="5077713"/>
            <a:ext cx="646415" cy="2282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endCxn id="17" idx="7"/>
          </p:cNvCxnSpPr>
          <p:nvPr/>
        </p:nvCxnSpPr>
        <p:spPr>
          <a:xfrm flipH="1">
            <a:off x="3883448" y="5055474"/>
            <a:ext cx="195971" cy="331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円/楕円 45"/>
          <p:cNvSpPr/>
          <p:nvPr/>
        </p:nvSpPr>
        <p:spPr>
          <a:xfrm>
            <a:off x="3310372" y="3577580"/>
            <a:ext cx="1389003" cy="7884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フェリー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1111078" y="5472159"/>
            <a:ext cx="156480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本四架橋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6539302" y="6058241"/>
            <a:ext cx="3727829" cy="66955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古くから発達した水上交通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051863" y="1269038"/>
            <a:ext cx="654809" cy="26874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天然の良港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 flipH="1" flipV="1">
            <a:off x="2672831" y="2339493"/>
            <a:ext cx="291786" cy="223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4269199" y="4314591"/>
            <a:ext cx="379197" cy="189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>
            <a:off x="2694956" y="2980647"/>
            <a:ext cx="213207" cy="343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endCxn id="17" idx="2"/>
          </p:cNvCxnSpPr>
          <p:nvPr/>
        </p:nvCxnSpPr>
        <p:spPr>
          <a:xfrm flipV="1">
            <a:off x="2564322" y="5635888"/>
            <a:ext cx="506995" cy="70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7137400" y="2183438"/>
            <a:ext cx="276762" cy="1787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H="1">
            <a:off x="8307240" y="2106203"/>
            <a:ext cx="247241" cy="194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 flipV="1">
            <a:off x="9175712" y="2562988"/>
            <a:ext cx="413133" cy="154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8554480" y="3097838"/>
            <a:ext cx="424420" cy="255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77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64892" cy="1325563"/>
          </a:xfrm>
        </p:spPr>
        <p:txBody>
          <a:bodyPr/>
          <a:lstStyle/>
          <a:p>
            <a:r>
              <a:rPr kumimoji="1" lang="ja-JP" altLang="en-US" dirty="0" smtClean="0"/>
              <a:t>（３）　近畿地方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国立公園や史跡等に着目する</a:t>
            </a:r>
            <a:endParaRPr kumimoji="1" lang="ja-JP" altLang="en-US" dirty="0"/>
          </a:p>
        </p:txBody>
      </p:sp>
      <p:pic>
        <p:nvPicPr>
          <p:cNvPr id="7" name="コンテンツ プレースホルダー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4311" r="7660" b="5979"/>
          <a:stretch/>
        </p:blipFill>
        <p:spPr>
          <a:xfrm rot="5400000">
            <a:off x="6424794" y="1218461"/>
            <a:ext cx="6097459" cy="4390789"/>
          </a:xfrm>
        </p:spPr>
      </p:pic>
    </p:spTree>
    <p:extLst>
      <p:ext uri="{BB962C8B-B14F-4D97-AF65-F5344CB8AC3E}">
        <p14:creationId xmlns:p14="http://schemas.microsoft.com/office/powerpoint/2010/main" val="267632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64234" y="203380"/>
            <a:ext cx="10515600" cy="4062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ja-JP" altLang="en-US" sz="2800" b="1" dirty="0" smtClean="0"/>
              <a:t>「近畿地方」　・・・</a:t>
            </a:r>
            <a:r>
              <a:rPr kumimoji="1" lang="ja-JP" altLang="en-US" sz="2800" dirty="0" smtClean="0"/>
              <a:t>　</a:t>
            </a:r>
            <a:r>
              <a:rPr kumimoji="1" lang="ja-JP" altLang="en-US" sz="2400" dirty="0" smtClean="0"/>
              <a:t>環境問題や環境保全を中心としたイメージ図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673100"/>
            <a:ext cx="10515600" cy="5503863"/>
          </a:xfrm>
        </p:spPr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295900" y="2921000"/>
            <a:ext cx="1930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国立・国定公園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世界文化</a:t>
            </a:r>
            <a:r>
              <a:rPr lang="ja-JP" altLang="en-US" sz="2000" b="1" dirty="0">
                <a:solidFill>
                  <a:schemeClr val="tx1"/>
                </a:solidFill>
              </a:rPr>
              <a:t>遺産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670300" y="2967831"/>
            <a:ext cx="1244600" cy="71516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自然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7607300" y="2967831"/>
            <a:ext cx="1225550" cy="71516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文化財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3390900" y="1797050"/>
            <a:ext cx="16065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琵琶湖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国定</a:t>
            </a:r>
            <a:r>
              <a:rPr lang="ja-JP" altLang="en-US" b="1" dirty="0">
                <a:solidFill>
                  <a:schemeClr val="tx1"/>
                </a:solidFill>
              </a:rPr>
              <a:t>公園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3716018" y="5135321"/>
            <a:ext cx="1739265" cy="542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紀伊山地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8990965" y="1856580"/>
            <a:ext cx="136397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奈良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7286307" y="4022624"/>
            <a:ext cx="1701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吉野山・熊野古道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5803900" y="4583906"/>
            <a:ext cx="914400" cy="626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信仰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439034" y="2770980"/>
            <a:ext cx="914400" cy="19788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伊勢志摩国立公園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3594734" y="3835400"/>
            <a:ext cx="1701166" cy="816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吉野熊野国立公園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9150349" y="3839068"/>
            <a:ext cx="1346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姫路城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2084702" y="5022652"/>
            <a:ext cx="1294766" cy="725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多い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降水量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131251" y="4557718"/>
            <a:ext cx="565936" cy="1445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吉野杉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1131250" y="2971404"/>
            <a:ext cx="92678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真珠貝の養殖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593011" y="725487"/>
            <a:ext cx="3265489" cy="5698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市街地の開発と文化財の保存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909183" y="725486"/>
            <a:ext cx="1499234" cy="5698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水質汚濁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5213350" y="2125980"/>
            <a:ext cx="1333500" cy="509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飲料水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3038474" y="1071123"/>
            <a:ext cx="1597025" cy="502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農業用水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2249169" y="1797050"/>
            <a:ext cx="970281" cy="7175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工業用水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1023937" y="1071123"/>
            <a:ext cx="914400" cy="1328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阪神工業地帯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826331" y="5981822"/>
            <a:ext cx="2926715" cy="5596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自然保護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0572749" y="1863373"/>
            <a:ext cx="578636" cy="30736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歴史遺産型美観地区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7346949" y="1856580"/>
            <a:ext cx="11995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京都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 flipV="1">
            <a:off x="5334000" y="3432176"/>
            <a:ext cx="0" cy="76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>
            <a:off x="6546851" y="2349107"/>
            <a:ext cx="739456" cy="50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endCxn id="12" idx="2"/>
          </p:cNvCxnSpPr>
          <p:nvPr/>
        </p:nvCxnSpPr>
        <p:spPr>
          <a:xfrm flipV="1">
            <a:off x="6644963" y="4479824"/>
            <a:ext cx="641344" cy="158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4353241" y="4583906"/>
            <a:ext cx="46038" cy="551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V="1">
            <a:off x="5376225" y="5022652"/>
            <a:ext cx="440374" cy="3627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7" idx="0"/>
            <a:endCxn id="23" idx="4"/>
          </p:cNvCxnSpPr>
          <p:nvPr/>
        </p:nvCxnSpPr>
        <p:spPr>
          <a:xfrm flipH="1" flipV="1">
            <a:off x="3836987" y="1573651"/>
            <a:ext cx="357188" cy="223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endCxn id="24" idx="6"/>
          </p:cNvCxnSpPr>
          <p:nvPr/>
        </p:nvCxnSpPr>
        <p:spPr>
          <a:xfrm flipH="1" flipV="1">
            <a:off x="3219450" y="2155825"/>
            <a:ext cx="160018" cy="56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stCxn id="25" idx="6"/>
          </p:cNvCxnSpPr>
          <p:nvPr/>
        </p:nvCxnSpPr>
        <p:spPr>
          <a:xfrm>
            <a:off x="1938337" y="1735359"/>
            <a:ext cx="601663" cy="8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7" idx="6"/>
            <a:endCxn id="22" idx="2"/>
          </p:cNvCxnSpPr>
          <p:nvPr/>
        </p:nvCxnSpPr>
        <p:spPr>
          <a:xfrm>
            <a:off x="4997450" y="2254250"/>
            <a:ext cx="215900" cy="1263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endCxn id="19" idx="6"/>
          </p:cNvCxnSpPr>
          <p:nvPr/>
        </p:nvCxnSpPr>
        <p:spPr>
          <a:xfrm flipH="1" flipV="1">
            <a:off x="2058033" y="3428604"/>
            <a:ext cx="334008" cy="121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V="1">
            <a:off x="3403601" y="5274787"/>
            <a:ext cx="391474" cy="5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>
            <a:stCxn id="18" idx="6"/>
          </p:cNvCxnSpPr>
          <p:nvPr/>
        </p:nvCxnSpPr>
        <p:spPr>
          <a:xfrm flipV="1">
            <a:off x="1697187" y="5280227"/>
            <a:ext cx="43608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角丸四角形 56"/>
          <p:cNvSpPr/>
          <p:nvPr/>
        </p:nvSpPr>
        <p:spPr>
          <a:xfrm>
            <a:off x="9150349" y="3053909"/>
            <a:ext cx="1204592" cy="582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世界遺産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5684200" y="5622824"/>
            <a:ext cx="3672996" cy="6065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観光客</a:t>
            </a:r>
            <a:r>
              <a:rPr lang="ja-JP" altLang="en-US" b="1" dirty="0">
                <a:solidFill>
                  <a:srgbClr val="FF0000"/>
                </a:solidFill>
              </a:rPr>
              <a:t>の増加</a:t>
            </a:r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31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r>
              <a:rPr kumimoji="1" lang="ja-JP" altLang="en-US" dirty="0" smtClean="0"/>
              <a:t>（４）中部地方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発電所に着目する</a:t>
            </a:r>
            <a:endParaRPr kumimoji="1" lang="ja-JP" altLang="en-US" dirty="0"/>
          </a:p>
        </p:txBody>
      </p:sp>
      <p:pic>
        <p:nvPicPr>
          <p:cNvPr id="7" name="コンテンツ プレースホルダー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3" t="4310"/>
          <a:stretch/>
        </p:blipFill>
        <p:spPr>
          <a:xfrm rot="5400000">
            <a:off x="6223649" y="1179091"/>
            <a:ext cx="6183600" cy="4555673"/>
          </a:xfrm>
        </p:spPr>
      </p:pic>
    </p:spTree>
    <p:extLst>
      <p:ext uri="{BB962C8B-B14F-4D97-AF65-F5344CB8AC3E}">
        <p14:creationId xmlns:p14="http://schemas.microsoft.com/office/powerpoint/2010/main" val="2150065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6712</TotalTime>
  <Words>467</Words>
  <Application>Microsoft Office PowerPoint</Application>
  <PresentationFormat>ユーザー設定</PresentationFormat>
  <Paragraphs>276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地図帳を使って楽しく学ぶ</vt:lpstr>
      <vt:lpstr>PowerPoint プレゼンテーション</vt:lpstr>
      <vt:lpstr>（１）　九州地方</vt:lpstr>
      <vt:lpstr>「九州地方」　・・・自然環境の視点を中心にしたイメージ図</vt:lpstr>
      <vt:lpstr>（２）　中国・四国地方</vt:lpstr>
      <vt:lpstr>「中国・四国地方」　・・・他地域との結びつきを中心としたイメージ図</vt:lpstr>
      <vt:lpstr>（３）　近畿地方</vt:lpstr>
      <vt:lpstr>「近畿地方」　・・・　環境問題や環境保全を中心としたイメージ図</vt:lpstr>
      <vt:lpstr>（４）中部地方</vt:lpstr>
      <vt:lpstr>　　「中部地方」　・・・産業の視点を中心にしたイメージ図　 　</vt:lpstr>
      <vt:lpstr>「関東地方」　　・・・人口や都市・村落を中心にしたイメージ図</vt:lpstr>
      <vt:lpstr>（６）東北地方</vt:lpstr>
      <vt:lpstr>「東北地方」　・・・生活・文化を中心にしたイメージ図</vt:lpstr>
      <vt:lpstr>（７）北海道地方</vt:lpstr>
      <vt:lpstr>　　　北海道地方 歴史的背景を中心としたイメージ図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地図帳を使って楽しく学ぶ</dc:title>
  <dc:creator>akihito</dc:creator>
  <cp:lastModifiedBy>Keiji AOYAGI</cp:lastModifiedBy>
  <cp:revision>62</cp:revision>
  <cp:lastPrinted>2014-02-27T00:58:25Z</cp:lastPrinted>
  <dcterms:created xsi:type="dcterms:W3CDTF">2014-02-14T03:45:25Z</dcterms:created>
  <dcterms:modified xsi:type="dcterms:W3CDTF">2014-05-29T08:07:20Z</dcterms:modified>
</cp:coreProperties>
</file>